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9"/>
  </p:notesMasterIdLst>
  <p:sldIdLst>
    <p:sldId id="256" r:id="rId2"/>
    <p:sldId id="345" r:id="rId3"/>
    <p:sldId id="289" r:id="rId4"/>
    <p:sldId id="258" r:id="rId5"/>
    <p:sldId id="259" r:id="rId6"/>
    <p:sldId id="260" r:id="rId7"/>
    <p:sldId id="261" r:id="rId8"/>
    <p:sldId id="302" r:id="rId9"/>
    <p:sldId id="262" r:id="rId10"/>
    <p:sldId id="263" r:id="rId11"/>
    <p:sldId id="320" r:id="rId12"/>
    <p:sldId id="321" r:id="rId13"/>
    <p:sldId id="264" r:id="rId14"/>
    <p:sldId id="278" r:id="rId15"/>
    <p:sldId id="274" r:id="rId16"/>
    <p:sldId id="279" r:id="rId17"/>
    <p:sldId id="280" r:id="rId18"/>
    <p:sldId id="319" r:id="rId19"/>
    <p:sldId id="294" r:id="rId20"/>
    <p:sldId id="322" r:id="rId21"/>
    <p:sldId id="323" r:id="rId22"/>
    <p:sldId id="324" r:id="rId23"/>
    <p:sldId id="325" r:id="rId24"/>
    <p:sldId id="267" r:id="rId25"/>
    <p:sldId id="331" r:id="rId26"/>
    <p:sldId id="339" r:id="rId27"/>
    <p:sldId id="340" r:id="rId28"/>
    <p:sldId id="341" r:id="rId29"/>
    <p:sldId id="342" r:id="rId30"/>
    <p:sldId id="343" r:id="rId31"/>
    <p:sldId id="344" r:id="rId32"/>
    <p:sldId id="332" r:id="rId33"/>
    <p:sldId id="337" r:id="rId34"/>
    <p:sldId id="333" r:id="rId35"/>
    <p:sldId id="334" r:id="rId36"/>
    <p:sldId id="335" r:id="rId37"/>
    <p:sldId id="336" r:id="rId38"/>
    <p:sldId id="270" r:id="rId39"/>
    <p:sldId id="271" r:id="rId40"/>
    <p:sldId id="272" r:id="rId41"/>
    <p:sldId id="273" r:id="rId42"/>
    <p:sldId id="306" r:id="rId43"/>
    <p:sldId id="311" r:id="rId44"/>
    <p:sldId id="286" r:id="rId45"/>
    <p:sldId id="312" r:id="rId46"/>
    <p:sldId id="338" r:id="rId47"/>
    <p:sldId id="291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pos="38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ars" initials="d" lastIdx="2" clrIdx="0"/>
  <p:cmAuthor id="1" name="SOL KIM" initials="SK" lastIdx="1" clrIdx="1">
    <p:extLst>
      <p:ext uri="{19B8F6BF-5375-455C-9EA6-DF929625EA0E}">
        <p15:presenceInfo xmlns:p15="http://schemas.microsoft.com/office/powerpoint/2012/main" userId="3e846d571872785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2307"/>
    <a:srgbClr val="3333FF"/>
    <a:srgbClr val="1F8BA1"/>
    <a:srgbClr val="BA08C8"/>
    <a:srgbClr val="DFDA00"/>
    <a:srgbClr val="FF9933"/>
    <a:srgbClr val="00CCFF"/>
    <a:srgbClr val="6D7709"/>
    <a:srgbClr val="4BD1FB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>
        <p:guide orient="horz" pos="2159"/>
        <p:guide orient="horz" pos="449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5-01T04:16:41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33792 14848 28671 0 0,'0'0'-28671'0'0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F150B545-28AE-4A92-9C85-591F96B369FF}" type="datetime1">
              <a:rPr lang="en-US"/>
              <a:pPr lvl="0">
                <a:defRPr lang="en-US" altLang="ko-KR"/>
              </a:pPr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en-US" altLang="ko-KR"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en-US" altLang="ko-KR"/>
            </a:pPr>
            <a:r>
              <a:rPr lang="en-US"/>
              <a:t>마스터 텍스트 스타일을 편집합니다</a:t>
            </a:r>
          </a:p>
          <a:p>
            <a:pPr lvl="1">
              <a:defRPr lang="en-US" altLang="ko-KR"/>
            </a:pPr>
            <a:r>
              <a:rPr lang="en-US"/>
              <a:t>둘째 수준</a:t>
            </a:r>
          </a:p>
          <a:p>
            <a:pPr lvl="2">
              <a:defRPr lang="en-US" altLang="ko-KR"/>
            </a:pPr>
            <a:r>
              <a:rPr lang="en-US"/>
              <a:t>셋째 수준</a:t>
            </a:r>
          </a:p>
          <a:p>
            <a:pPr lvl="3">
              <a:defRPr lang="en-US" altLang="ko-KR"/>
            </a:pPr>
            <a:r>
              <a:rPr lang="en-US"/>
              <a:t>넷째 수준</a:t>
            </a:r>
          </a:p>
          <a:p>
            <a:pPr lvl="4">
              <a:defRPr lang="en-US" altLang="ko-KR"/>
            </a:pPr>
            <a:r>
              <a:rPr lang="en-US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0373AF4F-7075-4C2C-B3E6-32BC5923238B}" type="slidenum">
              <a:rPr lang="en-US"/>
              <a:pPr lvl="0">
                <a:defRPr lang="en-US" altLang="ko-KR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019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889682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9700584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716232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598718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009381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055408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924401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6437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707459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608401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831906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본문" type="vertTx">
  <p:cSld name="제목 및 세로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및 설명" type="objTx">
  <p:cSld name="내용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hyperlink" Target="https://www.youtube.com/watch?v=4ais0Ez4pcc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ZRseG8qxAw?feature=oembed" TargetMode="External"/><Relationship Id="rId4" Type="http://schemas.openxmlformats.org/officeDocument/2006/relationships/hyperlink" Target="https://www.youtube.com/watch?v=_ZRseG8qxAw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BDHIB4gmdE?feature=oembed" TargetMode="External"/><Relationship Id="rId6" Type="http://schemas.openxmlformats.org/officeDocument/2006/relationships/image" Target="../media/image62.jpeg"/><Relationship Id="rId5" Type="http://schemas.openxmlformats.org/officeDocument/2006/relationships/hyperlink" Target="https://www.youtube.com/watch?v=OBDHIB4gmdE&amp;list=PLhzBuObIigYN_755Jg4hxFEiLdRLrKE62&amp;index=5" TargetMode="External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2.docx"/><Relationship Id="rId5" Type="http://schemas.openxmlformats.org/officeDocument/2006/relationships/image" Target="../media/image63.emf"/><Relationship Id="rId4" Type="http://schemas.openxmlformats.org/officeDocument/2006/relationships/package" Target="../embeddings/Microsoft_Word_Document1.doc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.docx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quizlet.com/_8f4pgn?x=1jqt&amp;i=2tig8t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S-QF3Tiy84&amp;t=66s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OBDHIB4gmdE&amp;list=PLhzBuObIigYN_755Jg4hxFEiLdRLrKE62&amp;index=5" TargetMode="External"/><Relationship Id="rId4" Type="http://schemas.openxmlformats.org/officeDocument/2006/relationships/hyperlink" Target="https://www.youtube.com/watch?v=_ZRseG8qxAw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S-QF3Tiy84?feature=oembed" TargetMode="External"/><Relationship Id="rId6" Type="http://schemas.openxmlformats.org/officeDocument/2006/relationships/image" Target="../media/image70.png"/><Relationship Id="rId5" Type="http://schemas.openxmlformats.org/officeDocument/2006/relationships/customXml" Target="../ink/ink1.xml"/><Relationship Id="rId4" Type="http://schemas.openxmlformats.org/officeDocument/2006/relationships/hyperlink" Target="https://www.youtube.com/watch?v=SS-QF3Tiy84&amp;t=66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+mj-lt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br>
              <a:rPr lang="en-US" altLang="ko-KR" dirty="0">
                <a:latin typeface="+mj-lt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6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 </a:t>
            </a:r>
            <a:b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lt"/>
                <a:ea typeface="1HoonDdukbokki R" panose="02020603020101020101" pitchFamily="18" charset="-127"/>
                <a:cs typeface="Malgun Gothic"/>
              </a:rPr>
              <a:t>마녀가 미녀로 변했어요</a:t>
            </a:r>
            <a: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  <a:t>.</a:t>
            </a:r>
            <a:br>
              <a:rPr lang="ko-KR" dirty="0">
                <a:latin typeface="+mj-lt"/>
                <a:ea typeface="1HoonDdukbokki R" panose="02020603020101020101" pitchFamily="18" charset="-127"/>
                <a:cs typeface="Malgun Gothic"/>
              </a:rPr>
            </a:br>
            <a:endParaRPr lang="ko-KR" dirty="0"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0" y="0"/>
            <a:ext cx="2575560" cy="2194560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224616" y="579457"/>
            <a:ext cx="2451043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3100" b="1" dirty="0" err="1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유아.유치</a:t>
            </a:r>
            <a:r>
              <a:rPr lang="ko-KR" altLang="en-US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en-US" altLang="ko-KR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B</a:t>
            </a:r>
          </a:p>
        </p:txBody>
      </p:sp>
      <p:pic>
        <p:nvPicPr>
          <p:cNvPr id="88" name="Picture 87"/>
          <p:cNvPicPr/>
          <p:nvPr/>
        </p:nvPicPr>
        <p:blipFill rotWithShape="1">
          <a:blip r:embed="rId4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food&#10;&#10;Description automatically generated">
            <a:extLst>
              <a:ext uri="{FF2B5EF4-FFF2-40B4-BE49-F238E27FC236}">
                <a16:creationId xmlns:a16="http://schemas.microsoft.com/office/drawing/2014/main" id="{11680D2B-847B-4A18-8FBF-52824B0A35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8" y="3021496"/>
            <a:ext cx="4861965" cy="3125549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8DD5C7-D8DE-4151-99A8-7AEC8A96D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06" y="1739348"/>
            <a:ext cx="6488985" cy="43653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CA56553-5361-4B3E-B916-2489B6A32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04" y="3009530"/>
            <a:ext cx="4776744" cy="3095135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6CB94BD-DACE-46AA-8B15-5EB4D58858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06" y="1961966"/>
            <a:ext cx="6388742" cy="414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01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A276E0C-156E-4AEC-891B-98DBBB7C3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8" y="3053918"/>
            <a:ext cx="4897604" cy="3129025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14AE3F3-08EB-406D-9AA6-104A97860C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42" y="2244429"/>
            <a:ext cx="6123034" cy="39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772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5868" y="264778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>
                <a:latin typeface="+mj-lt"/>
              </a:rPr>
              <a:t>             </a:t>
            </a:r>
            <a:r>
              <a:rPr lang="ko-KR" altLang="en-US" sz="5400" dirty="0">
                <a:latin typeface="+mj-lt"/>
                <a:ea typeface="1HoonDdukbokki R" panose="02020603020101020101" pitchFamily="18" charset="-127"/>
              </a:rPr>
              <a:t>소리 내서 읽어 보세요.</a:t>
            </a:r>
            <a:r>
              <a:rPr lang="ko-KR" altLang="en-US" sz="5400" b="1" dirty="0">
                <a:solidFill>
                  <a:schemeClr val="bg2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9443" y="2002733"/>
            <a:ext cx="2357584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rgbClr val="C00000"/>
                </a:solidFill>
                <a:latin typeface="Arial Black"/>
              </a:rPr>
              <a:t>나무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56464" y="2017098"/>
            <a:ext cx="2216941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거미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56444" y="1915531"/>
            <a:ext cx="20573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마루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A94D78-491E-4FDC-A746-FA28BCB3AF7B}"/>
              </a:ext>
            </a:extLst>
          </p:cNvPr>
          <p:cNvSpPr txBox="1"/>
          <p:nvPr/>
        </p:nvSpPr>
        <p:spPr>
          <a:xfrm>
            <a:off x="2237284" y="3681566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마녀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6E5CB3-ED6E-4CDD-A797-47C51C5512DE}"/>
              </a:ext>
            </a:extLst>
          </p:cNvPr>
          <p:cNvSpPr txBox="1"/>
          <p:nvPr/>
        </p:nvSpPr>
        <p:spPr>
          <a:xfrm>
            <a:off x="5201129" y="3594933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FFC000"/>
                </a:solidFill>
              </a:rPr>
              <a:t>고구마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3D6F98-87A1-4E76-A7C6-887238D1EC19}"/>
              </a:ext>
            </a:extLst>
          </p:cNvPr>
          <p:cNvSpPr txBox="1"/>
          <p:nvPr/>
        </p:nvSpPr>
        <p:spPr>
          <a:xfrm>
            <a:off x="8813602" y="3474594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BA08C8"/>
                </a:solidFill>
              </a:rPr>
              <a:t>머리</a:t>
            </a:r>
            <a:endParaRPr lang="en-US" sz="6600" b="1" dirty="0">
              <a:solidFill>
                <a:srgbClr val="BA08C8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60B3E2-AC84-4C48-AD51-54084BAE1C4B}"/>
              </a:ext>
            </a:extLst>
          </p:cNvPr>
          <p:cNvSpPr txBox="1"/>
          <p:nvPr/>
        </p:nvSpPr>
        <p:spPr>
          <a:xfrm>
            <a:off x="5593407" y="4924644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1F8BA1"/>
                </a:solidFill>
              </a:rPr>
              <a:t>미녀</a:t>
            </a:r>
            <a:endParaRPr lang="en-US" sz="6600" b="1" dirty="0">
              <a:solidFill>
                <a:srgbClr val="1F8BA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  <p:bldP spid="9" grpId="3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23859" y="866709"/>
            <a:ext cx="3328546" cy="2831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ㅁ</a:t>
            </a:r>
            <a:r>
              <a:rPr lang="ko-KR" altLang="en-US" dirty="0">
                <a:ea typeface="맑은 고딕"/>
                <a:cs typeface="Arial"/>
              </a:rPr>
              <a:t>자음이 나와요.</a:t>
            </a:r>
          </a:p>
          <a:p>
            <a:r>
              <a:rPr lang="ko-KR" altLang="en-US" dirty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미음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en-US" dirty="0"/>
              <a:t>(</a:t>
            </a:r>
            <a:r>
              <a:rPr lang="ko-KR" altLang="en-US" dirty="0"/>
              <a:t>클릭</a:t>
            </a:r>
            <a:r>
              <a:rPr lang="en-US" altLang="ko-KR" dirty="0"/>
              <a:t>-</a:t>
            </a:r>
            <a:r>
              <a:rPr lang="ko-KR" altLang="en-US" dirty="0"/>
              <a:t>동영상 재생</a:t>
            </a:r>
            <a:r>
              <a:rPr lang="en-US" altLang="ko-KR" dirty="0"/>
              <a:t>)</a:t>
            </a:r>
            <a:endParaRPr lang="en-US" dirty="0"/>
          </a:p>
          <a:p>
            <a:endParaRPr lang="ko-KR" altLang="en-US" b="1" dirty="0">
              <a:ea typeface="맑은 고딕"/>
              <a:cs typeface="Arial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466003" y="4471794"/>
            <a:ext cx="223563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ㅁ</a:t>
            </a:r>
            <a:r>
              <a:rPr lang="ko-KR" altLang="en-US" dirty="0"/>
              <a:t>으로 만들 수 있는 단어들을</a:t>
            </a:r>
            <a:endParaRPr lang="en-US" altLang="ko-KR" dirty="0"/>
          </a:p>
          <a:p>
            <a:r>
              <a:rPr lang="ko-KR" altLang="en-US" dirty="0"/>
              <a:t>함께 따라 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" name="Moviecreator_5-16-2020_102136_PM">
            <a:hlinkClick r:id="" action="ppaction://media"/>
            <a:extLst>
              <a:ext uri="{FF2B5EF4-FFF2-40B4-BE49-F238E27FC236}">
                <a16:creationId xmlns:a16="http://schemas.microsoft.com/office/drawing/2014/main" id="{2ED94089-3E4E-4963-9B15-D5C5E42AF3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6042" y="618605"/>
            <a:ext cx="77882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96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ㅁ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D41D6D60-A34D-4C28-8BAF-4B7BE3C2E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737" y="332163"/>
            <a:ext cx="4187505" cy="584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8004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C00000"/>
                </a:solidFill>
                <a:ea typeface="맑은 고딕"/>
                <a:cs typeface="Arial"/>
              </a:rPr>
              <a:t>ㅁ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ㅓ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머 </a:t>
            </a:r>
            <a:r>
              <a:rPr lang="ko-KR" altLang="en-US" sz="4800" b="1" dirty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리</a:t>
            </a:r>
            <a:endParaRPr lang="en-US" altLang="ko-KR" sz="4800" b="1" dirty="0">
              <a:solidFill>
                <a:schemeClr val="accent2">
                  <a:lumMod val="75000"/>
                </a:schemeClr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9B92E523-3821-4A44-8BD5-6D822971B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392" y="396240"/>
            <a:ext cx="4081365" cy="578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862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  <a:ea typeface="맑은 고딕"/>
                <a:cs typeface="Arial"/>
              </a:rPr>
              <a:t>ㅁ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600" b="1" dirty="0">
                <a:solidFill>
                  <a:srgbClr val="FFC000"/>
                </a:solidFill>
                <a:ea typeface="맑은 고딕"/>
                <a:cs typeface="Arial"/>
              </a:rPr>
              <a:t>ㅜ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6">
                    <a:lumMod val="75000"/>
                  </a:schemeClr>
                </a:solidFill>
                <a:ea typeface="맑은 고딕"/>
                <a:cs typeface="Arial"/>
              </a:rPr>
              <a:t>무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rgbClr val="0070C0"/>
                </a:solidFill>
                <a:ea typeface="맑은 고딕"/>
                <a:cs typeface="Arial"/>
              </a:rPr>
              <a:t>지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rgbClr val="7030A0"/>
                </a:solidFill>
                <a:ea typeface="맑은 고딕"/>
                <a:cs typeface="Arial"/>
              </a:rPr>
              <a:t>개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endParaRPr lang="en-US" altLang="ko-KR" sz="4800" b="1" dirty="0">
              <a:solidFill>
                <a:schemeClr val="accent4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D9901ED-79EF-420E-B606-211911F568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244" y="415290"/>
            <a:ext cx="4064492" cy="576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231198" y="2467335"/>
            <a:ext cx="3993186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231198" y="3070270"/>
            <a:ext cx="3348470" cy="1862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rgbClr val="3333FF"/>
                </a:solidFill>
                <a:ea typeface="맑은 고딕"/>
                <a:cs typeface="Arial"/>
              </a:rPr>
              <a:t>ㅁ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200" b="1" dirty="0">
                <a:solidFill>
                  <a:srgbClr val="00B0F0"/>
                </a:solidFill>
                <a:ea typeface="맑은 고딕"/>
                <a:cs typeface="Arial"/>
              </a:rPr>
              <a:t>ㅜ</a:t>
            </a:r>
            <a:r>
              <a:rPr lang="ko-KR" altLang="en-US" dirty="0">
                <a:ea typeface="맑은 고딕"/>
                <a:cs typeface="Arial"/>
              </a:rPr>
              <a:t>와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>
                <a:solidFill>
                  <a:srgbClr val="002060"/>
                </a:solidFill>
                <a:ea typeface="맑은 고딕"/>
                <a:cs typeface="Arial"/>
              </a:rPr>
              <a:t>ㄹ</a:t>
            </a:r>
            <a:r>
              <a:rPr lang="ko-KR" altLang="en-US" dirty="0">
                <a:ea typeface="맑은 고딕"/>
                <a:cs typeface="Arial"/>
              </a:rPr>
              <a:t>이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 만나서 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물</a:t>
            </a:r>
            <a:endParaRPr lang="en-US" altLang="ko-KR" sz="4800" b="1" dirty="0">
              <a:solidFill>
                <a:schemeClr val="accent4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1041D2BB-A848-4D64-9732-5F58D3D05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677" y="438843"/>
            <a:ext cx="4075494" cy="567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71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138898" y="1476552"/>
            <a:ext cx="1856520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91097" y="2063642"/>
            <a:ext cx="1608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BA08C8"/>
                </a:solidFill>
              </a:rPr>
              <a:t>그림에 맞는 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단어에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선을 그어요</a:t>
            </a:r>
            <a:r>
              <a:rPr lang="en-US" altLang="ko-KR" dirty="0"/>
              <a:t>.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738E29-650A-48BD-A5E0-B655D1775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524" y="457731"/>
            <a:ext cx="5311832" cy="571923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8AB857-81BC-417F-8AB6-041ED15D9F17}"/>
              </a:ext>
            </a:extLst>
          </p:cNvPr>
          <p:cNvCxnSpPr/>
          <p:nvPr/>
        </p:nvCxnSpPr>
        <p:spPr>
          <a:xfrm>
            <a:off x="5278582" y="1670858"/>
            <a:ext cx="1022465" cy="344146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FC06FB-B8EC-49C2-ADA3-60BAFC490F45}"/>
              </a:ext>
            </a:extLst>
          </p:cNvPr>
          <p:cNvCxnSpPr/>
          <p:nvPr/>
        </p:nvCxnSpPr>
        <p:spPr>
          <a:xfrm flipV="1">
            <a:off x="5336771" y="1670858"/>
            <a:ext cx="964276" cy="16957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585E499-E794-4F85-87E8-94CD61234360}"/>
              </a:ext>
            </a:extLst>
          </p:cNvPr>
          <p:cNvCxnSpPr/>
          <p:nvPr/>
        </p:nvCxnSpPr>
        <p:spPr>
          <a:xfrm flipV="1">
            <a:off x="5278582" y="3300153"/>
            <a:ext cx="1022465" cy="17373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+mj-lt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+mj-lt"/>
                <a:ea typeface="Malgun Gothic"/>
                <a:cs typeface="Malgun Gothic"/>
              </a:rPr>
              <a:t>  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한 주간 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           이름 불러 볼게요!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2374159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813339" cy="1862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chemeClr val="tx2">
                    <a:lumMod val="50000"/>
                  </a:schemeClr>
                </a:solidFill>
                <a:ea typeface="맑은 고딕"/>
                <a:cs typeface="Arial"/>
              </a:rPr>
              <a:t>ㅁ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600" b="1" dirty="0">
                <a:solidFill>
                  <a:schemeClr val="bg2"/>
                </a:solidFill>
                <a:ea typeface="맑은 고딕"/>
                <a:cs typeface="Arial"/>
              </a:rPr>
              <a:t>ㅗ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만나서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bg2">
                    <a:lumMod val="40000"/>
                    <a:lumOff val="60000"/>
                  </a:schemeClr>
                </a:solidFill>
                <a:ea typeface="맑은 고딕"/>
                <a:cs typeface="Arial"/>
              </a:rPr>
              <a:t>모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chemeClr val="tx2">
                    <a:lumMod val="50000"/>
                  </a:schemeClr>
                </a:solidFill>
                <a:ea typeface="맑은 고딕"/>
                <a:cs typeface="Arial"/>
              </a:rPr>
              <a:t>기</a:t>
            </a:r>
            <a:endParaRPr lang="en-US" altLang="ko-KR" sz="4800" b="1" dirty="0">
              <a:solidFill>
                <a:schemeClr val="tx2">
                  <a:lumMod val="50000"/>
                </a:schemeClr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5CD5B5-FC4D-40AD-88E2-CC960CF7F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53" y="38186"/>
            <a:ext cx="4456521" cy="614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89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862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ㅁ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600" b="1" dirty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ㅗ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모 자 </a:t>
            </a:r>
            <a:endParaRPr lang="en-US" altLang="ko-KR" sz="4800" b="1" dirty="0">
              <a:solidFill>
                <a:schemeClr val="accent4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picture containing hat&#10;&#10;Description automatically generated">
            <a:extLst>
              <a:ext uri="{FF2B5EF4-FFF2-40B4-BE49-F238E27FC236}">
                <a16:creationId xmlns:a16="http://schemas.microsoft.com/office/drawing/2014/main" id="{8CEF8B15-1238-45DE-982D-9FD416009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085" y="49645"/>
            <a:ext cx="4384286" cy="613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10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8103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rgbClr val="4D2307"/>
                </a:solidFill>
                <a:ea typeface="맑은 고딕"/>
                <a:cs typeface="Arial"/>
              </a:rPr>
              <a:t>ㅁ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2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와 </a:t>
            </a:r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ㄹ</a:t>
            </a:r>
            <a:r>
              <a:rPr lang="ko-KR" altLang="en-US" dirty="0">
                <a:ea typeface="맑은 고딕"/>
                <a:cs typeface="Arial"/>
              </a:rPr>
              <a:t>이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 만나서 </a:t>
            </a:r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말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endParaRPr lang="en-US" altLang="ko-KR" sz="4800" b="1" dirty="0">
              <a:solidFill>
                <a:schemeClr val="accent4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3997385B-81F5-4306-915B-96B4E9439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403" y="64487"/>
            <a:ext cx="4292830" cy="606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08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138898" y="1476552"/>
            <a:ext cx="1856520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91097" y="2063642"/>
            <a:ext cx="1608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BA08C8"/>
                </a:solidFill>
              </a:rPr>
              <a:t>그림에 맞는 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단어에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선을 그어요</a:t>
            </a:r>
            <a:r>
              <a:rPr lang="en-US" altLang="ko-KR" dirty="0"/>
              <a:t>.</a:t>
            </a: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1949BBE3-88BD-442A-B5AA-00F43D4BD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013" y="182880"/>
            <a:ext cx="4359333" cy="599408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4D4254-6D23-4398-B78F-1D09BC145271}"/>
              </a:ext>
            </a:extLst>
          </p:cNvPr>
          <p:cNvCxnSpPr/>
          <p:nvPr/>
        </p:nvCxnSpPr>
        <p:spPr>
          <a:xfrm>
            <a:off x="5378335" y="1476552"/>
            <a:ext cx="847898" cy="35609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9E755B-8BD2-4BD1-A9F8-0B2008351E96}"/>
              </a:ext>
            </a:extLst>
          </p:cNvPr>
          <p:cNvCxnSpPr/>
          <p:nvPr/>
        </p:nvCxnSpPr>
        <p:spPr>
          <a:xfrm>
            <a:off x="5378335" y="3308465"/>
            <a:ext cx="84789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E57F71B-A168-4CDA-8C67-3F37B5B841BB}"/>
              </a:ext>
            </a:extLst>
          </p:cNvPr>
          <p:cNvCxnSpPr/>
          <p:nvPr/>
        </p:nvCxnSpPr>
        <p:spPr>
          <a:xfrm flipV="1">
            <a:off x="5378335" y="1546167"/>
            <a:ext cx="847898" cy="349134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387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199313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+mj-lt"/>
              </a:rPr>
              <a:t> </a:t>
            </a:r>
            <a:r>
              <a:rPr lang="ko-KR" altLang="en-US" sz="5400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동화 속으로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 </a:t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</a:b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  &lt; </a:t>
            </a: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기차 </a:t>
            </a:r>
            <a:r>
              <a:rPr lang="ko-KR" altLang="en-US" kern="0" dirty="0" err="1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ㄱ</a:t>
            </a: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 ㄴ </a:t>
            </a:r>
            <a:r>
              <a:rPr lang="ko-KR" altLang="en-US" kern="0" dirty="0" err="1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ㄷ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3194098"/>
            <a:ext cx="285265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839449" y="3484476"/>
            <a:ext cx="248550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어떤 자음자와 모음자가 들어 있는지 생각하며 읽어 봐요</a:t>
            </a:r>
            <a:r>
              <a:rPr lang="en-US" altLang="ko-KR" sz="2200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r>
              <a:rPr lang="ko-KR" altLang="en-US" sz="2200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 </a:t>
            </a:r>
            <a:endParaRPr lang="en-US" altLang="ko-KR" sz="2200" dirty="0">
              <a:solidFill>
                <a:schemeClr val="accent1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2200" dirty="0">
                <a:latin typeface="+mj-lt"/>
                <a:ea typeface="1HoonDdukbokki R" panose="02020603020101020101" pitchFamily="18" charset="-127"/>
              </a:rPr>
              <a:t> </a:t>
            </a:r>
            <a:endParaRPr lang="en-US" altLang="ko-KR" sz="2200" dirty="0"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E69B84-5C50-4045-9DD2-7A13D790E763}"/>
              </a:ext>
            </a:extLst>
          </p:cNvPr>
          <p:cNvSpPr txBox="1"/>
          <p:nvPr/>
        </p:nvSpPr>
        <p:spPr>
          <a:xfrm>
            <a:off x="10683312" y="5068964"/>
            <a:ext cx="1411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국어 </a:t>
            </a:r>
            <a:r>
              <a:rPr lang="en-US" altLang="ko-KR" dirty="0"/>
              <a:t>1-</a:t>
            </a:r>
            <a:r>
              <a:rPr lang="ko-KR" altLang="en-US" dirty="0"/>
              <a:t>가</a:t>
            </a:r>
            <a:r>
              <a:rPr lang="en-US" altLang="ko-KR" dirty="0"/>
              <a:t>&gt;</a:t>
            </a:r>
            <a:endParaRPr lang="en-US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45209E78-F44A-47DE-822C-16611D83C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08" y="365125"/>
            <a:ext cx="6181634" cy="56975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E47B1106-7934-49D0-9D50-52BC7B332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447665"/>
            <a:ext cx="5006009" cy="56087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F96C51-EB44-4AAD-9B34-4219C85E68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722" y="365125"/>
            <a:ext cx="5040496" cy="575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82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75E91DEF-809D-4B86-85EF-FE95EF9FD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88" y="290915"/>
            <a:ext cx="4937055" cy="5724122"/>
          </a:xfrm>
          <a:prstGeom prst="rect">
            <a:avLst/>
          </a:prstGeom>
        </p:spPr>
      </p:pic>
      <p:pic>
        <p:nvPicPr>
          <p:cNvPr id="7" name="Picture 6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435C3502-EDEE-4B7C-9CEB-6497492EC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17" y="121736"/>
            <a:ext cx="5151783" cy="605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14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586225-C975-4B94-AC2B-78F115B7D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6367"/>
            <a:ext cx="5015948" cy="5990120"/>
          </a:xfrm>
          <a:prstGeom prst="rect">
            <a:avLst/>
          </a:prstGeom>
        </p:spPr>
      </p:pic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581A2947-E4CD-444E-A1A9-B959D05E7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23" y="331314"/>
            <a:ext cx="4744278" cy="561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4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 descr="A picture containing food, fruit&#10;&#10;Description automatically generated">
            <a:extLst>
              <a:ext uri="{FF2B5EF4-FFF2-40B4-BE49-F238E27FC236}">
                <a16:creationId xmlns:a16="http://schemas.microsoft.com/office/drawing/2014/main" id="{28B30C77-34D4-4A6E-A295-0F38CCD47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0807"/>
            <a:ext cx="4846983" cy="5626143"/>
          </a:xfrm>
          <a:prstGeom prst="rect">
            <a:avLst/>
          </a:prstGeom>
        </p:spPr>
      </p:pic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DB618A9-C260-4A02-BB67-FB9509C3E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346" y="365126"/>
            <a:ext cx="5026454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10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243EB6-B2C4-4DB7-ABDA-E7B1B4888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11" y="248722"/>
            <a:ext cx="5063571" cy="5837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BF0868-EDBF-4D0E-9416-B302E3071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229" y="228600"/>
            <a:ext cx="5063571" cy="594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66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&lt;6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차시</a:t>
            </a:r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&gt;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 목표 및 배울 내용</a:t>
            </a:r>
            <a:endParaRPr lang="en-US" b="1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DX영화자막 M" panose="02020600000000000000" pitchFamily="18" charset="-127"/>
              <a:ea typeface="DX영화자막 M" panose="02020600000000000000" pitchFamily="18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한글이 야호를 보고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거미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마루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마녀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고구마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머리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미녀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미음을 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미음으로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무지개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모기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모자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을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가나다 ㄱ ㄴ ㄷ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을 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행복한 네모 이야기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동화를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마법사가 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마수리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로 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57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651CB-A691-4E05-825D-813E618A7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1737"/>
            <a:ext cx="4866861" cy="5634250"/>
          </a:xfrm>
          <a:prstGeom prst="rect">
            <a:avLst/>
          </a:prstGeom>
        </p:spPr>
      </p:pic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id="{4A840FA9-1954-4C83-8D12-336231DE4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834" y="358845"/>
            <a:ext cx="5056966" cy="581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59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A3D57F7E-0B8B-474C-9228-368396BB3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27055"/>
            <a:ext cx="5145157" cy="596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42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164D969-46F1-44FC-B488-3FA68C677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707"/>
            <a:ext cx="12188952" cy="6656293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3003D4E-E9FF-4669-90E7-7CED08158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7101"/>
          <a:stretch/>
        </p:blipFill>
        <p:spPr>
          <a:xfrm flipV="1">
            <a:off x="2" y="1"/>
            <a:ext cx="12191999" cy="1878950"/>
          </a:xfrm>
          <a:custGeom>
            <a:avLst/>
            <a:gdLst>
              <a:gd name="connsiteX0" fmla="*/ 0 w 12191999"/>
              <a:gd name="connsiteY0" fmla="*/ 1878950 h 1878950"/>
              <a:gd name="connsiteX1" fmla="*/ 12191999 w 12191999"/>
              <a:gd name="connsiteY1" fmla="*/ 1878950 h 1878950"/>
              <a:gd name="connsiteX2" fmla="*/ 12191999 w 12191999"/>
              <a:gd name="connsiteY2" fmla="*/ 0 h 1878950"/>
              <a:gd name="connsiteX3" fmla="*/ 0 w 12191999"/>
              <a:gd name="connsiteY3" fmla="*/ 0 h 187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878950">
                <a:moveTo>
                  <a:pt x="0" y="1878950"/>
                </a:moveTo>
                <a:lnTo>
                  <a:pt x="12191999" y="187895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7D98261-3895-4FB5-B9CE-26FAF6357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4914024"/>
            <a:ext cx="12191999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05661" y="507487"/>
            <a:ext cx="10092157" cy="897840"/>
          </a:xfrm>
        </p:spPr>
        <p:txBody>
          <a:bodyPr>
            <a:normAutofit/>
          </a:bodyPr>
          <a:lstStyle/>
          <a:p>
            <a:pPr>
              <a:defRPr lang="en-US" altLang="ko-KR"/>
            </a:pPr>
            <a:r>
              <a:rPr lang="ko-KR" altLang="en-US" sz="3600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</a:rPr>
              <a:t>다음 세 단어에 모두 들어 있는 자음자를 찾아 봐요</a:t>
            </a:r>
            <a:r>
              <a:rPr lang="en-US" altLang="ko-KR" sz="4000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000" dirty="0">
              <a:solidFill>
                <a:srgbClr val="FFFFFF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5257800" y="1553134"/>
            <a:ext cx="6128539" cy="3751732"/>
          </a:xfrm>
        </p:spPr>
        <p:txBody>
          <a:bodyPr anchor="ctr">
            <a:normAutofit/>
          </a:bodyPr>
          <a:lstStyle/>
          <a:p>
            <a:pPr marL="114300" indent="0">
              <a:buNone/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200" dirty="0">
                <a:solidFill>
                  <a:srgbClr val="FFFFFF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</a:p>
          <a:p>
            <a:pPr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  <a:p>
            <a:pPr marL="114300" indent="0">
              <a:buNone/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  <a:p>
            <a:pPr marL="114300" indent="0">
              <a:buNone/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  <a:p>
            <a:pPr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E0A01E6-95B9-424D-93AE-19F4928DF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44454"/>
            <a:ext cx="12188952" cy="81354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379941-DFD6-42B8-B010-E6663D925E30}"/>
              </a:ext>
            </a:extLst>
          </p:cNvPr>
          <p:cNvSpPr txBox="1"/>
          <p:nvPr/>
        </p:nvSpPr>
        <p:spPr>
          <a:xfrm>
            <a:off x="805661" y="2453625"/>
            <a:ext cx="9853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  <a:cs typeface="Calibri"/>
                <a:sym typeface="Calibri"/>
              </a:rPr>
              <a:t>그림에 알맞는 낱말을 찾아 선으로 이어 보세요</a:t>
            </a:r>
            <a:r>
              <a:rPr lang="en-US" altLang="ko-KR" sz="3600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  <a:cs typeface="Calibri"/>
                <a:sym typeface="Calibri"/>
              </a:rPr>
              <a:t>.</a:t>
            </a:r>
            <a:endParaRPr lang="en-US" sz="3600" dirty="0">
              <a:solidFill>
                <a:srgbClr val="FFFFFF"/>
              </a:solidFill>
              <a:latin typeface="+mj-lt"/>
              <a:ea typeface="1HoonDdukbokki R" panose="02020603020101020101" pitchFamily="18" charset="-127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AA6883-F725-4A38-9D1B-54F402FD6D77}"/>
              </a:ext>
            </a:extLst>
          </p:cNvPr>
          <p:cNvSpPr txBox="1"/>
          <p:nvPr/>
        </p:nvSpPr>
        <p:spPr>
          <a:xfrm>
            <a:off x="1849982" y="1405327"/>
            <a:ext cx="60708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400" b="1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나무  마을   창문</a:t>
            </a:r>
            <a:endParaRPr lang="en-US" sz="5400" b="1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5E54633-3F7E-45EB-A7E4-4BAC5C4300C3}"/>
              </a:ext>
            </a:extLst>
          </p:cNvPr>
          <p:cNvSpPr/>
          <p:nvPr/>
        </p:nvSpPr>
        <p:spPr>
          <a:xfrm>
            <a:off x="2472583" y="1451030"/>
            <a:ext cx="638313" cy="552469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D288478-F12E-4C77-8030-020A8385A39C}"/>
              </a:ext>
            </a:extLst>
          </p:cNvPr>
          <p:cNvSpPr/>
          <p:nvPr/>
        </p:nvSpPr>
        <p:spPr>
          <a:xfrm>
            <a:off x="3325201" y="1590417"/>
            <a:ext cx="580285" cy="607716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FACB07A-DE7B-499E-B11B-C8A6AEDCC2FE}"/>
              </a:ext>
            </a:extLst>
          </p:cNvPr>
          <p:cNvSpPr/>
          <p:nvPr/>
        </p:nvSpPr>
        <p:spPr>
          <a:xfrm>
            <a:off x="5720368" y="1413846"/>
            <a:ext cx="638313" cy="456586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87E25C55-46DF-4DB0-980E-CFC847364E04}"/>
              </a:ext>
            </a:extLst>
          </p:cNvPr>
          <p:cNvSpPr/>
          <p:nvPr/>
        </p:nvSpPr>
        <p:spPr>
          <a:xfrm>
            <a:off x="9005908" y="1430992"/>
            <a:ext cx="1647535" cy="897840"/>
          </a:xfrm>
          <a:prstGeom prst="borderCallout1">
            <a:avLst>
              <a:gd name="adj1" fmla="val 18750"/>
              <a:gd name="adj2" fmla="val -8333"/>
              <a:gd name="adj3" fmla="val 17577"/>
              <a:gd name="adj4" fmla="val -52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+mj-lt"/>
                <a:ea typeface="1HoonDdukbokki R" panose="02020603020101020101" pitchFamily="18" charset="-127"/>
              </a:rPr>
              <a:t>네</a:t>
            </a:r>
            <a:r>
              <a:rPr lang="en-US" altLang="ko-KR" sz="2400" dirty="0"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2400" dirty="0">
                <a:latin typeface="+mj-lt"/>
                <a:ea typeface="1HoonDdukbokki R" panose="02020603020101020101" pitchFamily="18" charset="-127"/>
              </a:rPr>
              <a:t>모두 </a:t>
            </a:r>
            <a:r>
              <a:rPr lang="en-US" altLang="ko-KR" sz="2400" dirty="0">
                <a:latin typeface="+mj-lt"/>
                <a:ea typeface="1HoonDdukbokki R" panose="02020603020101020101" pitchFamily="18" charset="-127"/>
              </a:rPr>
              <a:t>‘</a:t>
            </a:r>
            <a:r>
              <a:rPr lang="ko-KR" altLang="en-US" sz="2400" dirty="0">
                <a:latin typeface="+mj-lt"/>
                <a:ea typeface="1HoonDdukbokki R" panose="02020603020101020101" pitchFamily="18" charset="-127"/>
              </a:rPr>
              <a:t>ㅁ</a:t>
            </a:r>
            <a:r>
              <a:rPr lang="en-US" altLang="ko-KR" sz="2400" dirty="0"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2400" dirty="0">
                <a:latin typeface="+mj-lt"/>
                <a:ea typeface="1HoonDdukbokki R" panose="02020603020101020101" pitchFamily="18" charset="-127"/>
              </a:rPr>
              <a:t>이네요</a:t>
            </a:r>
            <a:r>
              <a:rPr lang="en-US" altLang="ko-KR" sz="2400" dirty="0">
                <a:latin typeface="+mj-lt"/>
                <a:ea typeface="1HoonDdukbokki R" panose="02020603020101020101" pitchFamily="18" charset="-127"/>
              </a:rPr>
              <a:t>.</a:t>
            </a:r>
            <a:endParaRPr lang="en-US" sz="2400" dirty="0">
              <a:latin typeface="+mj-lt"/>
              <a:ea typeface="1HoonDdukbokki R" panose="02020603020101020101" pitchFamily="18" charset="-12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2C4CA3-F6A7-4894-99E7-B33214207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11" y="3355843"/>
            <a:ext cx="2350951" cy="1993198"/>
          </a:xfrm>
          <a:prstGeom prst="rect">
            <a:avLst/>
          </a:prstGeom>
        </p:spPr>
      </p:pic>
      <p:pic>
        <p:nvPicPr>
          <p:cNvPr id="11" name="Picture 10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3910643D-2AFB-40A3-A4DE-2B63EC2AA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371" y="3390315"/>
            <a:ext cx="2414443" cy="20820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51D8C4-FD8C-4F54-B3CC-0CA9EEC2106A}"/>
              </a:ext>
            </a:extLst>
          </p:cNvPr>
          <p:cNvSpPr txBox="1"/>
          <p:nvPr/>
        </p:nvSpPr>
        <p:spPr>
          <a:xfrm>
            <a:off x="4936573" y="3582655"/>
            <a:ext cx="17268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자동차</a:t>
            </a:r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/>
            <a:endParaRPr lang="en-US" altLang="ko-KR" sz="360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/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다리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89C2020-D11D-4673-BB34-553A128ABA81}"/>
              </a:ext>
            </a:extLst>
          </p:cNvPr>
          <p:cNvCxnSpPr>
            <a:stCxn id="8" idx="3"/>
          </p:cNvCxnSpPr>
          <p:nvPr/>
        </p:nvCxnSpPr>
        <p:spPr>
          <a:xfrm flipV="1">
            <a:off x="3366662" y="4039340"/>
            <a:ext cx="1703499" cy="31310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CD775FD-30D7-46F6-8D78-7E32F846F129}"/>
              </a:ext>
            </a:extLst>
          </p:cNvPr>
          <p:cNvCxnSpPr>
            <a:stCxn id="11" idx="1"/>
          </p:cNvCxnSpPr>
          <p:nvPr/>
        </p:nvCxnSpPr>
        <p:spPr>
          <a:xfrm flipH="1">
            <a:off x="6400800" y="4431325"/>
            <a:ext cx="1482571" cy="48269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723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F255FCD6-23F6-4FF8-9FBE-ABF9D16C9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607" y="0"/>
            <a:ext cx="4755763" cy="593665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BEECD17-FFF0-42BA-88A5-E90D00B3FC8D}"/>
              </a:ext>
            </a:extLst>
          </p:cNvPr>
          <p:cNvSpPr txBox="1">
            <a:spLocks/>
          </p:cNvSpPr>
          <p:nvPr/>
        </p:nvSpPr>
        <p:spPr>
          <a:xfrm>
            <a:off x="270164" y="438697"/>
            <a:ext cx="4475443" cy="4775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3600" kern="0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ㅁ</a:t>
            </a: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으로 만든</a:t>
            </a:r>
            <a:r>
              <a:rPr lang="en-US" altLang="ko-KR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글자</a:t>
            </a:r>
            <a:br>
              <a:rPr lang="en-US" altLang="ko-KR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/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매미  무지개</a:t>
            </a: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거미 고구마 하마</a:t>
            </a: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미소 모기 마차 </a:t>
            </a: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마루 도마</a:t>
            </a: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F7E86E-52B1-4517-A07E-DF1205C6AAC4}"/>
              </a:ext>
            </a:extLst>
          </p:cNvPr>
          <p:cNvSpPr txBox="1"/>
          <p:nvPr/>
        </p:nvSpPr>
        <p:spPr>
          <a:xfrm>
            <a:off x="5618644" y="2452325"/>
            <a:ext cx="473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err="1">
                <a:solidFill>
                  <a:srgbClr val="C0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ㅁ</a:t>
            </a:r>
            <a:endParaRPr lang="en-US" sz="2800" dirty="0">
              <a:solidFill>
                <a:srgbClr val="C0000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998184-66BB-42B1-A9C9-FA5DA02AAB33}"/>
              </a:ext>
            </a:extLst>
          </p:cNvPr>
          <p:cNvSpPr txBox="1"/>
          <p:nvPr/>
        </p:nvSpPr>
        <p:spPr>
          <a:xfrm>
            <a:off x="6100152" y="2445106"/>
            <a:ext cx="473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err="1">
                <a:solidFill>
                  <a:srgbClr val="C0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ㅁ</a:t>
            </a:r>
            <a:endParaRPr lang="en-US" sz="2800" dirty="0">
              <a:solidFill>
                <a:srgbClr val="C0000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D92162-C515-47E2-8F87-D6F744CFD0FC}"/>
              </a:ext>
            </a:extLst>
          </p:cNvPr>
          <p:cNvSpPr txBox="1"/>
          <p:nvPr/>
        </p:nvSpPr>
        <p:spPr>
          <a:xfrm>
            <a:off x="7123488" y="2342257"/>
            <a:ext cx="473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err="1">
                <a:solidFill>
                  <a:srgbClr val="C0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ㅁ</a:t>
            </a:r>
            <a:endParaRPr lang="en-US" sz="2800" dirty="0">
              <a:solidFill>
                <a:srgbClr val="C0000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D7AA5A-BACF-4ACC-A884-2D7FF6E8D759}"/>
              </a:ext>
            </a:extLst>
          </p:cNvPr>
          <p:cNvCxnSpPr/>
          <p:nvPr/>
        </p:nvCxnSpPr>
        <p:spPr>
          <a:xfrm>
            <a:off x="6316717" y="4109545"/>
            <a:ext cx="1240221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0AA824-1020-4591-BE4E-29EC0BB73CB3}"/>
              </a:ext>
            </a:extLst>
          </p:cNvPr>
          <p:cNvCxnSpPr/>
          <p:nvPr/>
        </p:nvCxnSpPr>
        <p:spPr>
          <a:xfrm>
            <a:off x="6316717" y="4109545"/>
            <a:ext cx="0" cy="1104198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B12767D-459F-471D-B467-3D9A6574587B}"/>
              </a:ext>
            </a:extLst>
          </p:cNvPr>
          <p:cNvCxnSpPr/>
          <p:nvPr/>
        </p:nvCxnSpPr>
        <p:spPr>
          <a:xfrm>
            <a:off x="7556938" y="4109545"/>
            <a:ext cx="0" cy="1104198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F70848D-A768-42A1-A703-378FA3455619}"/>
              </a:ext>
            </a:extLst>
          </p:cNvPr>
          <p:cNvCxnSpPr/>
          <p:nvPr/>
        </p:nvCxnSpPr>
        <p:spPr>
          <a:xfrm>
            <a:off x="6316717" y="5213743"/>
            <a:ext cx="1240221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033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Online Media 3" title="[￫ﾏﾙ￭ﾙﾔ￭ﾃﾐ￭ﾗﾘ] ￭ﾖﾉ￫ﾳﾵ￭ﾕﾜ ￫ﾄﾤ￫ﾪﾨ ￬ﾝﾴ￬ﾕﾼ￪ﾸﾰ (￫ﾄﾤ￫ﾪﾨ￪ﾰﾀ ￪ﾳﾠ￫ﾂﾜ￬ﾝﾄ ￪ﾸﾍ￬ﾠﾕ￬ﾠﾁ￬ﾝﾸ ￫ﾧﾈ￬ﾝﾌ￪ﾰﾀ￬ﾧﾐ￬ﾜﾼ￫ﾡﾜ ￬ﾝﾴ￪ﾲﾨ￫ﾂﾴ￫ﾊﾔ ￫ﾏﾙ￭ﾙﾔ)">
            <a:hlinkClick r:id="" action="ppaction://media"/>
            <a:extLst>
              <a:ext uri="{FF2B5EF4-FFF2-40B4-BE49-F238E27FC236}">
                <a16:creationId xmlns:a16="http://schemas.microsoft.com/office/drawing/2014/main" id="{DD571927-BD6E-4A16-922D-F55209F4A3E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59040" y="1733720"/>
            <a:ext cx="7013358" cy="43513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6E77AD3-0DC8-48EE-997B-8984B6A07404}"/>
              </a:ext>
            </a:extLst>
          </p:cNvPr>
          <p:cNvSpPr/>
          <p:nvPr/>
        </p:nvSpPr>
        <p:spPr>
          <a:xfrm>
            <a:off x="7694256" y="5795671"/>
            <a:ext cx="41886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4"/>
              </a:rPr>
              <a:t>https://www.youtube.com/watch?v=_ZRseG8qxAw</a:t>
            </a:r>
            <a:endParaRPr lang="en-US" sz="1400" dirty="0"/>
          </a:p>
        </p:txBody>
      </p:sp>
      <p:sp>
        <p:nvSpPr>
          <p:cNvPr id="8" name="Google Shape;99;p3">
            <a:extLst>
              <a:ext uri="{FF2B5EF4-FFF2-40B4-BE49-F238E27FC236}">
                <a16:creationId xmlns:a16="http://schemas.microsoft.com/office/drawing/2014/main" id="{E19BBA72-66FF-4905-8F32-3CCBADB816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4072" y="291220"/>
            <a:ext cx="11611841" cy="13255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>
              <a:defRPr lang="en-US" altLang="ko-KR"/>
            </a:pPr>
            <a:r>
              <a:rPr lang="ko-KR" altLang="en-US" sz="5900" dirty="0">
                <a:latin typeface="+mj-lt"/>
              </a:rPr>
              <a:t>  </a:t>
            </a:r>
            <a:r>
              <a:rPr lang="ko-KR" altLang="en-US" sz="5900" dirty="0">
                <a:latin typeface="+mj-lt"/>
                <a:ea typeface="1HoonDdukbokki R" panose="02020603020101020101" pitchFamily="18" charset="-127"/>
              </a:rPr>
              <a:t>동화 보고 이야기해요 </a:t>
            </a:r>
            <a:r>
              <a:rPr lang="ko-KR" altLang="en-US" sz="5900" dirty="0">
                <a:ln w="25400" cap="flat" cmpd="sng" algn="ctr">
                  <a:noFill/>
                  <a:prstDash val="solid"/>
                  <a:round/>
                </a:ln>
                <a:gradFill flip="none" rotWithShape="1">
                  <a:gsLst>
                    <a:gs pos="0">
                      <a:schemeClr val="accent5">
                        <a:lumMod val="67000"/>
                      </a:schemeClr>
                    </a:gs>
                    <a:gs pos="48000">
                      <a:schemeClr val="accent5">
                        <a:lumMod val="97000"/>
                        <a:lumOff val="3000"/>
                      </a:schemeClr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+mj-lt"/>
                <a:ea typeface="1HoonDdukbokki R" panose="02020603020101020101" pitchFamily="18" charset="-127"/>
              </a:rPr>
              <a:t>&lt;도형 친구들&gt;</a:t>
            </a:r>
            <a:endParaRPr lang="ko-KR" altLang="en-US" sz="5900" dirty="0"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+mj-lt"/>
              <a:ea typeface="1HoonDdukbokki R" panose="02020603020101020101" pitchFamily="18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3954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Google Shape;99;p3">
            <a:extLst>
              <a:ext uri="{FF2B5EF4-FFF2-40B4-BE49-F238E27FC236}">
                <a16:creationId xmlns:a16="http://schemas.microsoft.com/office/drawing/2014/main" id="{E19BBA72-66FF-4905-8F32-3CCBADB816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3351" y="311754"/>
            <a:ext cx="7714695" cy="98716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4400" dirty="0">
                <a:latin typeface="+mj-lt"/>
              </a:rPr>
              <a:t> </a:t>
            </a:r>
            <a:r>
              <a:rPr lang="ko-KR" altLang="en-US" sz="4400" dirty="0">
                <a:latin typeface="+mj-lt"/>
                <a:ea typeface="1HoonDdukbokki R" panose="02020603020101020101" pitchFamily="18" charset="-127"/>
              </a:rPr>
              <a:t> </a:t>
            </a:r>
            <a:r>
              <a:rPr lang="ko-KR" altLang="en-US" sz="4000" dirty="0">
                <a:latin typeface="+mj-lt"/>
                <a:ea typeface="1HoonDdukbokki R" panose="02020603020101020101" pitchFamily="18" charset="-127"/>
              </a:rPr>
              <a:t>네모가 만든 것을 이야기해 봐요</a:t>
            </a:r>
            <a:r>
              <a:rPr lang="en-US" altLang="ko-KR" sz="4000" dirty="0"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6000" dirty="0"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+mj-lt"/>
              <a:ea typeface="1HoonDdukbokki R" panose="02020603020101020101" pitchFamily="18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  <p:pic>
        <p:nvPicPr>
          <p:cNvPr id="4" name="Picture 3" descr="A close up of a colorful background&#10;&#10;Description automatically generated">
            <a:extLst>
              <a:ext uri="{FF2B5EF4-FFF2-40B4-BE49-F238E27FC236}">
                <a16:creationId xmlns:a16="http://schemas.microsoft.com/office/drawing/2014/main" id="{8EB83DF6-0154-4ADA-941E-166BB0B1F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40" y="1998966"/>
            <a:ext cx="3774154" cy="2964336"/>
          </a:xfrm>
          <a:prstGeom prst="rect">
            <a:avLst/>
          </a:prstGeom>
        </p:spPr>
      </p:pic>
      <p:pic>
        <p:nvPicPr>
          <p:cNvPr id="9" name="Picture 8" descr="A picture containing food, lettuce&#10;&#10;Description automatically generated">
            <a:extLst>
              <a:ext uri="{FF2B5EF4-FFF2-40B4-BE49-F238E27FC236}">
                <a16:creationId xmlns:a16="http://schemas.microsoft.com/office/drawing/2014/main" id="{B87B0D0B-71DC-48DA-A8D9-539C77628D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807" y="2081383"/>
            <a:ext cx="4148632" cy="2003600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B9FE7B6B-CCD4-436C-8DC0-F351655B78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160" y="3652016"/>
            <a:ext cx="4355161" cy="22946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91D6CCC-A06C-4072-91BF-459C89BEBC26}"/>
              </a:ext>
            </a:extLst>
          </p:cNvPr>
          <p:cNvSpPr txBox="1"/>
          <p:nvPr/>
        </p:nvSpPr>
        <p:spPr>
          <a:xfrm>
            <a:off x="1689652" y="3429000"/>
            <a:ext cx="15472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600" b="1" dirty="0">
                <a:solidFill>
                  <a:schemeClr val="accent5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분수</a:t>
            </a:r>
            <a:endParaRPr lang="en-US" sz="6600" b="1" dirty="0">
              <a:solidFill>
                <a:schemeClr val="accent5">
                  <a:lumMod val="50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3C7B90-28D8-4943-A4E4-DB97290E15D4}"/>
              </a:ext>
            </a:extLst>
          </p:cNvPr>
          <p:cNvSpPr txBox="1"/>
          <p:nvPr/>
        </p:nvSpPr>
        <p:spPr>
          <a:xfrm>
            <a:off x="5926123" y="4261345"/>
            <a:ext cx="8324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>
                <a:solidFill>
                  <a:schemeClr val="accent5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꽃</a:t>
            </a:r>
            <a:endParaRPr lang="en-US" sz="7200" dirty="0">
              <a:solidFill>
                <a:schemeClr val="accent5">
                  <a:lumMod val="50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13F51F-9F7E-47D9-9821-99B78C1CF731}"/>
              </a:ext>
            </a:extLst>
          </p:cNvPr>
          <p:cNvSpPr txBox="1"/>
          <p:nvPr/>
        </p:nvSpPr>
        <p:spPr>
          <a:xfrm>
            <a:off x="9153477" y="2841478"/>
            <a:ext cx="11592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>
                <a:solidFill>
                  <a:schemeClr val="accent5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공원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9291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Google Shape;99;p3">
            <a:extLst>
              <a:ext uri="{FF2B5EF4-FFF2-40B4-BE49-F238E27FC236}">
                <a16:creationId xmlns:a16="http://schemas.microsoft.com/office/drawing/2014/main" id="{E19BBA72-66FF-4905-8F32-3CCBADB816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5984" y="276412"/>
            <a:ext cx="8140823" cy="100021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4400" dirty="0">
                <a:latin typeface="+mj-lt"/>
              </a:rPr>
              <a:t> </a:t>
            </a:r>
            <a:r>
              <a:rPr lang="ko-KR" altLang="en-US" sz="4400" dirty="0">
                <a:latin typeface="+mj-lt"/>
                <a:ea typeface="1HoonDdukbokki R" panose="02020603020101020101" pitchFamily="18" charset="-127"/>
              </a:rPr>
              <a:t> </a:t>
            </a:r>
            <a:r>
              <a:rPr lang="ko-KR" altLang="en-US" sz="4000" dirty="0">
                <a:latin typeface="+mj-lt"/>
                <a:ea typeface="1HoonDdukbokki R" panose="02020603020101020101" pitchFamily="18" charset="-127"/>
              </a:rPr>
              <a:t>네모가 만든 것을 이야기해 봐요</a:t>
            </a:r>
            <a:r>
              <a:rPr lang="en-US" altLang="ko-KR" sz="4000" dirty="0"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6000" dirty="0"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+mj-lt"/>
              <a:ea typeface="1HoonDdukbokki R" panose="02020603020101020101" pitchFamily="18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7DCD5052-ADBA-41EA-996D-7E1E511BF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34556"/>
            <a:ext cx="4898500" cy="2552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728B38-3D7F-4CF8-9531-DEB6C25F1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61" y="3506401"/>
            <a:ext cx="4505274" cy="2529675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FD28FC4B-F218-4CA3-A8D1-9397A664DC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949" y="1874707"/>
            <a:ext cx="4579951" cy="26278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F34385-BAD2-4E70-B30B-DDB0866113B8}"/>
              </a:ext>
            </a:extLst>
          </p:cNvPr>
          <p:cNvSpPr txBox="1"/>
          <p:nvPr/>
        </p:nvSpPr>
        <p:spPr>
          <a:xfrm>
            <a:off x="2170287" y="3121680"/>
            <a:ext cx="13516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>
                <a:solidFill>
                  <a:srgbClr val="00206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다 리</a:t>
            </a:r>
            <a:endParaRPr lang="en-US" sz="4800" dirty="0">
              <a:solidFill>
                <a:srgbClr val="00206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C66EE7-09EC-446E-935F-E00A30BC2652}"/>
              </a:ext>
            </a:extLst>
          </p:cNvPr>
          <p:cNvSpPr txBox="1"/>
          <p:nvPr/>
        </p:nvSpPr>
        <p:spPr>
          <a:xfrm>
            <a:off x="5549462" y="4771238"/>
            <a:ext cx="12538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>
                <a:solidFill>
                  <a:schemeClr val="bg1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강 물</a:t>
            </a:r>
            <a:endParaRPr lang="en-US" sz="4400" dirty="0">
              <a:solidFill>
                <a:schemeClr val="bg1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5452B3-580D-460F-B3A3-421EDA82898E}"/>
              </a:ext>
            </a:extLst>
          </p:cNvPr>
          <p:cNvSpPr txBox="1"/>
          <p:nvPr/>
        </p:nvSpPr>
        <p:spPr>
          <a:xfrm>
            <a:off x="9280634" y="3429000"/>
            <a:ext cx="6303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b="1" dirty="0">
                <a:solidFill>
                  <a:schemeClr val="bg1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산</a:t>
            </a:r>
            <a:endParaRPr lang="en-US" sz="4400" b="1" dirty="0">
              <a:solidFill>
                <a:schemeClr val="bg1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7171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453433"/>
            <a:ext cx="10515600" cy="4351338"/>
          </a:xfrm>
        </p:spPr>
        <p:txBody>
          <a:bodyPr/>
          <a:lstStyle/>
          <a:p>
            <a:pPr marL="114300" indent="0">
              <a:buNone/>
              <a:defRPr lang="en-US" altLang="ko-KR"/>
            </a:pPr>
            <a:r>
              <a:rPr lang="ko-KR" altLang="en-US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 색종이를 마구마구 자르거나 찢어 주세요</a:t>
            </a:r>
            <a:r>
              <a:rPr lang="en-US" altLang="ko-KR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흰 종이에 찢어진 색종이를 모아 마음껏 표현해 봐요</a:t>
            </a:r>
            <a:r>
              <a:rPr lang="en-US" altLang="ko-KR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지금 나의 마음을 표현해 보아도 좋고</a:t>
            </a:r>
            <a:r>
              <a:rPr lang="en-US" altLang="ko-KR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생각나는 무언가를 만들어도 좋아요</a:t>
            </a:r>
            <a:r>
              <a:rPr lang="en-US" altLang="ko-KR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dirty="0"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pPr marL="114300" indent="0">
              <a:buNone/>
              <a:defRPr lang="en-US" altLang="ko-KR"/>
            </a:pPr>
            <a:endParaRPr lang="ko-KR" altLang="en-US" dirty="0">
              <a:latin typeface="+mj-lt"/>
            </a:endParaRPr>
          </a:p>
          <a:p>
            <a:pPr>
              <a:defRPr lang="en-US" altLang="ko-KR"/>
            </a:pPr>
            <a:endParaRPr lang="ko-KR" altLang="en-US" dirty="0">
              <a:latin typeface="+mj-lt"/>
            </a:endParaRPr>
          </a:p>
          <a:p>
            <a:pPr marL="114300" indent="0">
              <a:buNone/>
              <a:defRPr lang="en-US" altLang="ko-KR"/>
            </a:pPr>
            <a:endParaRPr lang="ko-KR" altLang="en-US" dirty="0">
              <a:latin typeface="+mj-lt"/>
            </a:endParaRPr>
          </a:p>
          <a:p>
            <a:pPr marL="114300" indent="0">
              <a:buNone/>
              <a:defRPr lang="en-US" altLang="ko-KR"/>
            </a:pPr>
            <a:endParaRPr lang="ko-KR" altLang="en-US" dirty="0">
              <a:latin typeface="+mj-lt"/>
            </a:endParaRPr>
          </a:p>
          <a:p>
            <a:pPr>
              <a:defRPr lang="en-US" altLang="ko-KR"/>
            </a:pPr>
            <a:endParaRPr lang="ko-KR" altLang="en-US" dirty="0">
              <a:latin typeface="+mj-lt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Google Shape;99;p3">
            <a:extLst>
              <a:ext uri="{FF2B5EF4-FFF2-40B4-BE49-F238E27FC236}">
                <a16:creationId xmlns:a16="http://schemas.microsoft.com/office/drawing/2014/main" id="{E19BBA72-66FF-4905-8F32-3CCBADB816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00831" y="141469"/>
            <a:ext cx="10252969" cy="11008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4400" dirty="0">
                <a:latin typeface="+mj-lt"/>
              </a:rPr>
              <a:t>  </a:t>
            </a:r>
            <a:r>
              <a:rPr lang="ko-KR" altLang="en-US" sz="5300" dirty="0">
                <a:latin typeface="+mj-lt"/>
                <a:ea typeface="1HoonDdukbokki R" panose="02020603020101020101" pitchFamily="18" charset="-127"/>
              </a:rPr>
              <a:t>색종이로 표현해 봐요</a:t>
            </a:r>
            <a:br>
              <a:rPr lang="en-US" altLang="ko-KR" sz="5300" dirty="0">
                <a:latin typeface="+mj-lt"/>
                <a:ea typeface="1HoonDdukbokki R" panose="02020603020101020101" pitchFamily="18" charset="-127"/>
              </a:rPr>
            </a:br>
            <a:r>
              <a:rPr lang="en-US" altLang="ko-KR" sz="31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3100" dirty="0">
                <a:latin typeface="+mj-lt"/>
                <a:ea typeface="1HoonDdukbokki R" panose="02020603020101020101" pitchFamily="18" charset="-127"/>
              </a:rPr>
              <a:t>준비물</a:t>
            </a:r>
            <a:r>
              <a:rPr lang="en-US" altLang="ko-KR" sz="3100" dirty="0">
                <a:latin typeface="+mj-lt"/>
                <a:ea typeface="1HoonDdukbokki R" panose="02020603020101020101" pitchFamily="18" charset="-127"/>
              </a:rPr>
              <a:t>: </a:t>
            </a:r>
            <a:r>
              <a:rPr lang="ko-KR" altLang="en-US" sz="3100" dirty="0">
                <a:latin typeface="+mj-lt"/>
                <a:ea typeface="1HoonDdukbokki R" panose="02020603020101020101" pitchFamily="18" charset="-127"/>
              </a:rPr>
              <a:t>색종이나 </a:t>
            </a:r>
            <a:r>
              <a:rPr lang="ko-KR" altLang="en-US" sz="3100" dirty="0" err="1">
                <a:latin typeface="+mj-lt"/>
                <a:ea typeface="1HoonDdukbokki R" panose="02020603020101020101" pitchFamily="18" charset="-127"/>
              </a:rPr>
              <a:t>색상지</a:t>
            </a:r>
            <a:r>
              <a:rPr lang="ko-KR" altLang="en-US" sz="3100" dirty="0">
                <a:latin typeface="+mj-lt"/>
                <a:ea typeface="1HoonDdukbokki R" panose="02020603020101020101" pitchFamily="18" charset="-127"/>
              </a:rPr>
              <a:t> 한 장</a:t>
            </a:r>
            <a:r>
              <a:rPr lang="en-US" altLang="ko-KR" sz="3100" dirty="0"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100" dirty="0">
                <a:latin typeface="+mj-lt"/>
                <a:ea typeface="1HoonDdukbokki R" panose="02020603020101020101" pitchFamily="18" charset="-127"/>
              </a:rPr>
              <a:t>풀</a:t>
            </a:r>
            <a:r>
              <a:rPr lang="en-US" altLang="ko-KR" sz="3100" dirty="0"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3100" dirty="0">
                <a:latin typeface="+mj-lt"/>
                <a:ea typeface="1HoonDdukbokki R" panose="02020603020101020101" pitchFamily="18" charset="-127"/>
              </a:rPr>
              <a:t>가위</a:t>
            </a:r>
            <a:r>
              <a:rPr lang="en-US" altLang="ko-KR" sz="3100" dirty="0"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3100" dirty="0">
                <a:latin typeface="+mj-lt"/>
                <a:ea typeface="1HoonDdukbokki R" panose="02020603020101020101" pitchFamily="18" charset="-127"/>
              </a:rPr>
              <a:t> </a:t>
            </a:r>
            <a:endParaRPr lang="ko-KR" altLang="en-US" sz="5300" dirty="0"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+mj-lt"/>
              <a:ea typeface="1HoonDdukbokki R" panose="02020603020101020101" pitchFamily="18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  <p:pic>
        <p:nvPicPr>
          <p:cNvPr id="4" name="Picture 3" descr="A picture containing red, holding&#10;&#10;Description automatically generated">
            <a:extLst>
              <a:ext uri="{FF2B5EF4-FFF2-40B4-BE49-F238E27FC236}">
                <a16:creationId xmlns:a16="http://schemas.microsoft.com/office/drawing/2014/main" id="{EFB95619-B942-4F6E-BB9D-329974140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87177" y="3459786"/>
            <a:ext cx="3108762" cy="2331572"/>
          </a:xfrm>
          <a:prstGeom prst="rect">
            <a:avLst/>
          </a:prstGeom>
        </p:spPr>
      </p:pic>
      <p:pic>
        <p:nvPicPr>
          <p:cNvPr id="6" name="Picture 5" descr="A picture containing orange, sitting, table, man&#10;&#10;Description automatically generated">
            <a:extLst>
              <a:ext uri="{FF2B5EF4-FFF2-40B4-BE49-F238E27FC236}">
                <a16:creationId xmlns:a16="http://schemas.microsoft.com/office/drawing/2014/main" id="{295222E5-C3E1-4922-A00F-F42897916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22" y="2958128"/>
            <a:ext cx="2502368" cy="32188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633B10-3E0D-4D9D-8E0B-7F3B0DA69D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432" y="2846346"/>
            <a:ext cx="2502368" cy="3330617"/>
          </a:xfrm>
          <a:prstGeom prst="rect">
            <a:avLst/>
          </a:prstGeom>
        </p:spPr>
      </p:pic>
      <p:sp>
        <p:nvSpPr>
          <p:cNvPr id="11" name="Explosion: 14 Points 10">
            <a:extLst>
              <a:ext uri="{FF2B5EF4-FFF2-40B4-BE49-F238E27FC236}">
                <a16:creationId xmlns:a16="http://schemas.microsoft.com/office/drawing/2014/main" id="{A883E5B8-2C5A-45A5-B0F4-00B9E477F932}"/>
              </a:ext>
            </a:extLst>
          </p:cNvPr>
          <p:cNvSpPr/>
          <p:nvPr/>
        </p:nvSpPr>
        <p:spPr>
          <a:xfrm>
            <a:off x="266329" y="3790765"/>
            <a:ext cx="3157476" cy="2068851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친구들이 만든 작품이</a:t>
            </a:r>
            <a:r>
              <a:rPr lang="ko-KR" altLang="en-US" sz="1700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에</a:t>
            </a:r>
            <a:r>
              <a:rPr lang="ko-KR" altLang="en-US" sz="17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요</a:t>
            </a:r>
            <a:endParaRPr lang="en-US" sz="170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5905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-292963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188750" y="276166"/>
            <a:ext cx="98671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신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나게 노래해요 </a:t>
            </a:r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800" b="1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마법사가 </a:t>
            </a:r>
            <a:r>
              <a:rPr lang="ko-KR" altLang="en-US" sz="4800" b="1" dirty="0" err="1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마수리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35308" y="184218"/>
            <a:ext cx="1053293" cy="8302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CDD68A0-140E-494F-BD2D-43EDD977C36F}"/>
              </a:ext>
            </a:extLst>
          </p:cNvPr>
          <p:cNvSpPr txBox="1"/>
          <p:nvPr/>
        </p:nvSpPr>
        <p:spPr>
          <a:xfrm>
            <a:off x="615426" y="5715914"/>
            <a:ext cx="11232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https://www.youtube.com/watch?v=OBDHIB4gmdE&amp;list=PLhzBuObIigYN_755Jg4hxFEiLdRLrKE62&amp;index=5</a:t>
            </a:r>
            <a:endParaRPr lang="en-US" dirty="0"/>
          </a:p>
        </p:txBody>
      </p:sp>
      <p:pic>
        <p:nvPicPr>
          <p:cNvPr id="3" name="Online Media 2" title="￫ﾧﾈ | ￫ﾧﾈ￫ﾲﾕ￬ﾂﾬ￪ﾰﾀ ￫ﾧﾈ￬ﾈﾘ￫ﾦﾬ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id="{2A2D8E2F-2034-4A82-B4EB-8F1CB691769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997375" y="1107163"/>
            <a:ext cx="8170130" cy="45956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1103168" y="17611"/>
            <a:ext cx="10515600" cy="1325563"/>
          </a:xfrm>
        </p:spPr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1HoonDdukbokki R" panose="02020603020101020101" pitchFamily="18" charset="-127"/>
                <a:ea typeface="1HoonDdukbokki R" panose="02020603020101020101" pitchFamily="18" charset="-127"/>
              </a:rPr>
              <a:t>숙</a:t>
            </a: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251113" y="1506872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+mj-lt"/>
                <a:ea typeface="1HoonDdukbokki R" panose="02020603020101020101" pitchFamily="18" charset="-127"/>
              </a:rPr>
              <a:t>1. </a:t>
            </a: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단어를 </a:t>
            </a:r>
            <a:endParaRPr lang="en-US" altLang="ko-KR" sz="3200" dirty="0">
              <a:latin typeface="+mj-lt"/>
              <a:ea typeface="1HoonDdukbokki R" panose="02020603020101020101" pitchFamily="18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빈칸을 </a:t>
            </a:r>
            <a:endParaRPr lang="en-US" altLang="ko-KR" sz="3200" dirty="0">
              <a:latin typeface="+mj-lt"/>
              <a:ea typeface="1HoonDdukbokki R" panose="02020603020101020101" pitchFamily="18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채워 보세요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181309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7DA5221-F59E-412C-9FEC-8C7ED11A3E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665264"/>
              </p:ext>
            </p:extLst>
          </p:nvPr>
        </p:nvGraphicFramePr>
        <p:xfrm>
          <a:off x="2879209" y="1398735"/>
          <a:ext cx="2860053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5" name="Document" r:id="rId4" imgW="6109363" imgH="8227575" progId="Word.Document.12">
                  <p:embed/>
                </p:oleObj>
              </mc:Choice>
              <mc:Fallback>
                <p:oleObj name="Document" r:id="rId4" imgW="6109363" imgH="82275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79209" y="1398735"/>
                        <a:ext cx="2860053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AC608FF-E9E8-4DB2-A67B-CB0EB215EA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186552"/>
              </p:ext>
            </p:extLst>
          </p:nvPr>
        </p:nvGraphicFramePr>
        <p:xfrm>
          <a:off x="5739263" y="1343174"/>
          <a:ext cx="2743199" cy="4406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" name="Document" r:id="rId6" imgW="6223361" imgH="8186546" progId="Word.Document.12">
                  <p:embed/>
                </p:oleObj>
              </mc:Choice>
              <mc:Fallback>
                <p:oleObj name="Document" r:id="rId6" imgW="6223361" imgH="818654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39263" y="1343174"/>
                        <a:ext cx="2743199" cy="4406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A screen shot of a social media post&#10;&#10;Description automatically generated">
            <a:extLst>
              <a:ext uri="{FF2B5EF4-FFF2-40B4-BE49-F238E27FC236}">
                <a16:creationId xmlns:a16="http://schemas.microsoft.com/office/drawing/2014/main" id="{F0F25C27-DDB7-4030-AC5E-02EE956D0C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163" y="1172817"/>
            <a:ext cx="3551046" cy="49019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시작 전에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우리 선 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놀이 하면서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해 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19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BAE1591-4A8F-4CD9-A0FD-FE8761C5AF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346886"/>
              </p:ext>
            </p:extLst>
          </p:nvPr>
        </p:nvGraphicFramePr>
        <p:xfrm>
          <a:off x="2175029" y="71021"/>
          <a:ext cx="4964967" cy="6045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3" name="Document" r:id="rId4" imgW="6377403" imgH="7940006" progId="Word.Document.12">
                  <p:embed/>
                </p:oleObj>
              </mc:Choice>
              <mc:Fallback>
                <p:oleObj name="Document" r:id="rId4" imgW="6377403" imgH="79400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75029" y="71021"/>
                        <a:ext cx="4964967" cy="6045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2. 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altLang="en-US" dirty="0">
                <a:hlinkClick r:id="rId2"/>
              </a:rPr>
              <a:t>https://quizlet.com/_8f4pgn?x=1jqt&amp;i=2tig8t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4129917"/>
            <a:ext cx="103057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dirty="0"/>
              <a:t>&lt;</a:t>
            </a:r>
            <a:r>
              <a:rPr lang="ko-KR" altLang="en-US" dirty="0"/>
              <a:t>참고&gt;</a:t>
            </a:r>
          </a:p>
          <a:p>
            <a:pPr>
              <a:defRPr lang="ko-KR" altLang="en-US"/>
            </a:pPr>
            <a:r>
              <a:rPr lang="ko-KR" altLang="en-US" dirty="0"/>
              <a:t>선생님들께서는 슬라이드 뒤에 첨부한 숙제와 자료를 미리 부모님께 보내셔서 아이들의 온라인 수업에 준비될 수 있도록</a:t>
            </a:r>
            <a:r>
              <a:rPr lang="en-US" altLang="ko-KR" dirty="0"/>
              <a:t> </a:t>
            </a:r>
            <a:r>
              <a:rPr lang="ko-KR" altLang="en-US" dirty="0"/>
              <a:t>해 주세요.</a:t>
            </a:r>
          </a:p>
          <a:p>
            <a:pPr>
              <a:defRPr lang="ko-KR" altLang="en-US"/>
            </a:pPr>
            <a:r>
              <a:rPr lang="ko-KR" altLang="en-US" dirty="0"/>
              <a:t>동영상은 상황에 따라 시간을  조절해서 끊어 주셔도 됩니다. &lt;한글이 야호&gt;는 스터디 코리안에서도 보실 수 있습니다. </a:t>
            </a:r>
            <a:endParaRPr lang="en-US" altLang="ko-KR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sz="1800" dirty="0">
                <a:solidFill>
                  <a:schemeClr val="tx1"/>
                </a:solidFill>
              </a:rPr>
              <a:t>재외동포를 위한 한국어 1-1 (영어권)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한국어 강좌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스터디 코리안 한글교실</a:t>
            </a:r>
            <a:r>
              <a:rPr lang="en-US" altLang="ko-KR" sz="1800" dirty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유아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http://study.korean.net/servlet/action.cls.CntsLsnAction?p_process=listPage#none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3. </a:t>
            </a:r>
            <a:r>
              <a:rPr lang="ko-KR" altLang="en-US" sz="1800" dirty="0">
                <a:solidFill>
                  <a:schemeClr val="tx1"/>
                </a:solidFill>
              </a:rPr>
              <a:t>국어활동 </a:t>
            </a:r>
            <a:r>
              <a:rPr lang="en-US" altLang="ko-KR" sz="1800" dirty="0">
                <a:solidFill>
                  <a:schemeClr val="tx1"/>
                </a:solidFill>
              </a:rPr>
              <a:t>1-1.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4.</a:t>
            </a:r>
            <a:r>
              <a:rPr lang="ko-KR" altLang="en-US" sz="1800" dirty="0">
                <a:solidFill>
                  <a:schemeClr val="tx1"/>
                </a:solidFill>
              </a:rPr>
              <a:t>  </a:t>
            </a:r>
            <a:r>
              <a:rPr lang="en-US" altLang="ko-KR" sz="1800" dirty="0">
                <a:solidFill>
                  <a:schemeClr val="tx1"/>
                </a:solidFill>
              </a:rPr>
              <a:t>https://blog.naver.com/kkakung81/220615236093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5. </a:t>
            </a:r>
            <a:r>
              <a:rPr lang="ko-KR" altLang="en-US" sz="1800" dirty="0">
                <a:solidFill>
                  <a:schemeClr val="tx1"/>
                </a:solidFill>
              </a:rPr>
              <a:t>한글이 야호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https://www.youtube.com/watch?v=SS-QF3Tiy84&amp;t=66s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6. </a:t>
            </a:r>
            <a:r>
              <a:rPr lang="ko-KR" altLang="en-US" sz="1800" dirty="0">
                <a:solidFill>
                  <a:schemeClr val="tx1"/>
                </a:solidFill>
              </a:rPr>
              <a:t>행복한 네모 이야기 </a:t>
            </a: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https://www.youtube.com/watch?v=_ZRseG8qxAw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7. </a:t>
            </a:r>
            <a:r>
              <a:rPr lang="ko-KR" altLang="en-US" sz="1800" dirty="0">
                <a:solidFill>
                  <a:schemeClr val="tx1"/>
                </a:solidFill>
              </a:rPr>
              <a:t>한글 동요</a:t>
            </a:r>
            <a:r>
              <a:rPr lang="en-US" altLang="ko-KR" sz="1800" dirty="0">
                <a:solidFill>
                  <a:schemeClr val="tx1"/>
                </a:solidFill>
              </a:rPr>
              <a:t>-</a:t>
            </a:r>
            <a:r>
              <a:rPr lang="ko-KR" altLang="en-US" sz="1800" dirty="0">
                <a:solidFill>
                  <a:schemeClr val="tx1"/>
                </a:solidFill>
              </a:rPr>
              <a:t>마법사가 </a:t>
            </a:r>
            <a:r>
              <a:rPr lang="ko-KR" altLang="en-US" sz="1800" dirty="0" err="1">
                <a:solidFill>
                  <a:schemeClr val="tx1"/>
                </a:solidFill>
              </a:rPr>
              <a:t>마수리</a:t>
            </a: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https://www.youtube.com/watch?v=OBDHIB4gmdE&amp;list=PLhzBuObIigYN_755Jg4hxFEiLdRLrKE62&amp;index=5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endParaRPr lang="en-US" sz="1700" dirty="0">
              <a:solidFill>
                <a:schemeClr val="tx1"/>
              </a:solidFill>
            </a:endParaRPr>
          </a:p>
          <a:p>
            <a:pPr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1058BB84-E2A9-4BB0-9B3F-4C581F402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7733" y="-1266114"/>
            <a:ext cx="6620945" cy="927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81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A2A5971-FAA9-4917-AD44-F80C24F52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47822" y="-1255700"/>
            <a:ext cx="6481005" cy="941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red text&#10;&#10;Description automatically generated">
            <a:extLst>
              <a:ext uri="{FF2B5EF4-FFF2-40B4-BE49-F238E27FC236}">
                <a16:creationId xmlns:a16="http://schemas.microsoft.com/office/drawing/2014/main" id="{10106D0C-782E-45E5-AF64-C31F66BF6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6482" y="-1340016"/>
            <a:ext cx="6780771" cy="1005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4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text on a black surface&#10;&#10;Description automatically generated">
            <a:extLst>
              <a:ext uri="{FF2B5EF4-FFF2-40B4-BE49-F238E27FC236}">
                <a16:creationId xmlns:a16="http://schemas.microsoft.com/office/drawing/2014/main" id="{6F1DC041-555B-4BE2-B780-E5547C97B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3808" y="-1259273"/>
            <a:ext cx="6089065" cy="925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64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 shot of a social media post&#10;&#10;Description automatically generated">
            <a:extLst>
              <a:ext uri="{FF2B5EF4-FFF2-40B4-BE49-F238E27FC236}">
                <a16:creationId xmlns:a16="http://schemas.microsoft.com/office/drawing/2014/main" id="{5D92B675-35A2-4983-8462-B79883CDB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6345" y="-1310283"/>
            <a:ext cx="6566399" cy="977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99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39868321-1ED0-4635-8AE5-95684AE6D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37704" y="-951455"/>
            <a:ext cx="5321742" cy="882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9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552449" y="148616"/>
            <a:ext cx="10882745" cy="121259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  <a:latin typeface="+mj-lt"/>
              </a:rPr>
              <a:t> </a:t>
            </a:r>
            <a:r>
              <a:rPr lang="ko-KR" altLang="en-US" sz="540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보고 듣고 이야기해요</a:t>
            </a:r>
            <a:r>
              <a:rPr lang="en-US" altLang="ko-KR" sz="540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- </a:t>
            </a:r>
            <a:r>
              <a:rPr lang="ko-KR" altLang="en-US" sz="40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+mj-lt"/>
                <a:ea typeface="1HoonDdukbokki R" panose="02020603020101020101" pitchFamily="18" charset="-127"/>
              </a:rPr>
              <a:t>한글이 야호 - 라디오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3222914" y="5627748"/>
            <a:ext cx="6543675" cy="4079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 fontScale="85000" lnSpcReduction="20000"/>
          </a:bodyPr>
          <a:lstStyle/>
          <a:p>
            <a:pPr marL="228600" lvl="0" indent="-50800">
              <a:buSzPct val="25000"/>
              <a:buNone/>
              <a:defRPr lang="en-US" altLang="ko-KR"/>
            </a:pPr>
            <a:r>
              <a:rPr lang="en-US" sz="2000" dirty="0">
                <a:hlinkClick r:id="rId4"/>
              </a:rPr>
              <a:t>https://www.youtube.com/watch?v=SS-QF3Tiy84&amp;t=66s</a:t>
            </a:r>
            <a:endParaRPr lang="en-US" sz="2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14:cNvPr>
              <p14:cNvContentPartPr/>
              <p14:nvPr/>
            </p14:nvContentPartPr>
            <p14:xfrm>
              <a:off x="7360443" y="4405312"/>
              <a:ext cx="9525" cy="952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4193" y="3938587"/>
                <a:ext cx="952500" cy="9525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Online Media 2" title="￭ﾕﾜ￪ﾸﾀ￬ﾝﾴ ￬ﾕﾼ￭ﾘﾸ 2 (Hangul Yaho 2) - ￫ﾧﾈ￫ﾅﾀ ￪ﾰﾀ">
            <a:hlinkClick r:id="" action="ppaction://media"/>
            <a:extLst>
              <a:ext uri="{FF2B5EF4-FFF2-40B4-BE49-F238E27FC236}">
                <a16:creationId xmlns:a16="http://schemas.microsoft.com/office/drawing/2014/main" id="{C62B248A-6851-4DD6-AB82-BEE678224BC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054578" y="1470313"/>
            <a:ext cx="7853154" cy="42523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/>
        <p:txBody>
          <a:bodyPr wrap="square" lIns="91424" tIns="45700" rIns="91424" bIns="45700" anchor="ctr" anchorCtr="0">
            <a:normAutofit/>
          </a:bodyPr>
          <a:lstStyle/>
          <a:p>
            <a:pPr>
              <a:defRPr lang="ko-KR" altLang="en-US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accent6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5" name="Speech Bubble: Oval 104"/>
          <p:cNvSpPr/>
          <p:nvPr/>
        </p:nvSpPr>
        <p:spPr>
          <a:xfrm>
            <a:off x="1310077" y="1419174"/>
            <a:ext cx="3388400" cy="1344808"/>
          </a:xfrm>
          <a:prstGeom prst="wedgeEllipseCallout">
            <a:avLst>
              <a:gd name="adj1" fmla="val -56218"/>
              <a:gd name="adj2" fmla="val -45151"/>
            </a:avLst>
          </a:prstGeom>
          <a:noFill/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en-US" altLang="ko-KR"/>
            </a:pPr>
            <a:endParaRPr lang="ko-KR" altLang="en-US" dirty="0">
              <a:latin typeface="+mj-lt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393382" y="1671844"/>
            <a:ext cx="33234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슬라이드쇼 실행하시면 그림</a:t>
            </a:r>
            <a:r>
              <a:rPr lang="en-US" altLang="ko-KR" sz="2000" dirty="0">
                <a:latin typeface="+mj-lt"/>
                <a:ea typeface="1HoonDdukbokki R" panose="02020603020101020101" pitchFamily="18" charset="-127"/>
              </a:rPr>
              <a:t>,</a:t>
            </a: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 한글 순서로 나옵니다.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58CF37D-7B92-4547-BEE8-34BB8FBBB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01" y="3222595"/>
            <a:ext cx="4506993" cy="2908850"/>
          </a:xfrm>
          <a:prstGeom prst="rect">
            <a:avLst/>
          </a:prstGeom>
        </p:spPr>
      </p:pic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6C43F23-E664-4A97-8BC5-2F576BC81B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305" y="2244750"/>
            <a:ext cx="6028279" cy="39069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D57B7C3-BE12-445D-8AA9-ED18839EC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22" y="2307438"/>
            <a:ext cx="6062778" cy="3869525"/>
          </a:xfrm>
          <a:prstGeom prst="rect">
            <a:avLst/>
          </a:prstGeom>
        </p:spPr>
      </p:pic>
      <p:pic>
        <p:nvPicPr>
          <p:cNvPr id="8" name="Picture 7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C51DDE82-D5AB-496D-B50F-F75ED5D2AA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19670"/>
            <a:ext cx="4429378" cy="28572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2870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25012020-D964-47EF-B286-4AE39E841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508513"/>
            <a:ext cx="4263166" cy="264648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F2FA6D-68B0-402C-803F-285CC62A2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365" y="2087217"/>
            <a:ext cx="6130139" cy="404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62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20C1EC4-BB00-4E93-A745-D6A2C1F26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25" y="3283339"/>
            <a:ext cx="4557091" cy="2848182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DCFA7DB-25DC-43F1-A8B2-39F99F6ACF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416" y="1729409"/>
            <a:ext cx="6805872" cy="43852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000000000000000000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000000000000000000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5209</TotalTime>
  <Words>1150</Words>
  <Application>Microsoft Office PowerPoint</Application>
  <PresentationFormat>Widescreen</PresentationFormat>
  <Paragraphs>343</Paragraphs>
  <Slides>47</Slides>
  <Notes>11</Notes>
  <HiddenSlides>0</HiddenSlides>
  <MMClips>4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1HoonDdukbokki R</vt:lpstr>
      <vt:lpstr>DX영화자막 M</vt:lpstr>
      <vt:lpstr>Arial</vt:lpstr>
      <vt:lpstr>Arial Black</vt:lpstr>
      <vt:lpstr>Calibri</vt:lpstr>
      <vt:lpstr>Wingdings</vt:lpstr>
      <vt:lpstr>1_Office Theme</vt:lpstr>
      <vt:lpstr>Document</vt:lpstr>
      <vt:lpstr>Microsoft Word Document</vt:lpstr>
      <vt:lpstr>  6차시   마녀가 미녀로 변했어요. </vt:lpstr>
      <vt:lpstr>    한 주간 우리 친구들 잘 지냈나요?             이름 불러 볼게요!</vt:lpstr>
      <vt:lpstr>&lt;6차시&gt; 목표 및 배울 내용</vt:lpstr>
      <vt:lpstr>               시작 전에          우리 선 긋기          놀이 하면서          손 운동 해 볼까요? </vt:lpstr>
      <vt:lpstr> 보고 듣고 이야기해요- 한글이 야호 - 라디오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             소리 내서 읽어 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다음 세 단어에 모두 들어 있는 자음자를 찾아 봐요.</vt:lpstr>
      <vt:lpstr>PowerPoint Presentation</vt:lpstr>
      <vt:lpstr>    동화 보고 이야기해요 &lt;도형 친구들&gt; </vt:lpstr>
      <vt:lpstr>    네모가 만든 것을 이야기해 봐요. </vt:lpstr>
      <vt:lpstr>    네모가 만든 것을 이야기해 봐요. </vt:lpstr>
      <vt:lpstr>    색종이로 표현해 봐요 &lt;준비물: 색종이나 색상지 한 장, 풀, 가위&gt;  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6차시   마녀가 미녀로 변했어요.</dc:title>
  <dc:creator>SOL KIM</dc:creator>
  <cp:lastModifiedBy>SOL KIM</cp:lastModifiedBy>
  <cp:revision>54</cp:revision>
  <dcterms:created xsi:type="dcterms:W3CDTF">2020-05-18T03:17:48Z</dcterms:created>
  <dcterms:modified xsi:type="dcterms:W3CDTF">2020-06-13T03:25:40Z</dcterms:modified>
</cp:coreProperties>
</file>